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0" r:id="rId4"/>
    <p:sldId id="313" r:id="rId5"/>
    <p:sldId id="309" r:id="rId6"/>
    <p:sldId id="311" r:id="rId7"/>
    <p:sldId id="258" r:id="rId8"/>
    <p:sldId id="257" r:id="rId9"/>
    <p:sldId id="277" r:id="rId10"/>
    <p:sldId id="266" r:id="rId11"/>
    <p:sldId id="304" r:id="rId12"/>
    <p:sldId id="308" r:id="rId13"/>
    <p:sldId id="269" r:id="rId14"/>
    <p:sldId id="298" r:id="rId15"/>
    <p:sldId id="261" r:id="rId16"/>
    <p:sldId id="267" r:id="rId17"/>
    <p:sldId id="264" r:id="rId18"/>
    <p:sldId id="271" r:id="rId19"/>
    <p:sldId id="282" r:id="rId20"/>
    <p:sldId id="312" r:id="rId21"/>
    <p:sldId id="272" r:id="rId22"/>
    <p:sldId id="259" r:id="rId23"/>
    <p:sldId id="290" r:id="rId24"/>
    <p:sldId id="287" r:id="rId25"/>
    <p:sldId id="294" r:id="rId26"/>
    <p:sldId id="286" r:id="rId27"/>
    <p:sldId id="285" r:id="rId28"/>
    <p:sldId id="288" r:id="rId29"/>
    <p:sldId id="265" r:id="rId30"/>
    <p:sldId id="275" r:id="rId31"/>
    <p:sldId id="278" r:id="rId32"/>
    <p:sldId id="283" r:id="rId33"/>
    <p:sldId id="284" r:id="rId34"/>
    <p:sldId id="292" r:id="rId35"/>
    <p:sldId id="300" r:id="rId36"/>
    <p:sldId id="306" r:id="rId37"/>
    <p:sldId id="297" r:id="rId38"/>
    <p:sldId id="320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C52"/>
    <a:srgbClr val="452F41"/>
    <a:srgbClr val="FFF406"/>
    <a:srgbClr val="272E2D"/>
    <a:srgbClr val="1D597E"/>
    <a:srgbClr val="FFFFFF"/>
    <a:srgbClr val="BEBDC4"/>
    <a:srgbClr val="E6E6E6"/>
    <a:srgbClr val="CCB89D"/>
    <a:srgbClr val="024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A3CE5-A08F-3B16-BC6D-48302B6A3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233F3-2B56-7D4A-5CD7-A818804F9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2049B-4BEC-6C78-BB9D-D9A2DC89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2D1-2669-478F-A934-7724D104F9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665885-9ECA-0DA3-978E-6CE3AB83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FC00F-7939-8993-E3D0-ECCF592D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9E0E-59D3-433A-95F6-F11D19E1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7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6EC4D-51E4-8D72-7D52-43A2BCB7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C45131-8ABF-0DE7-8324-5F418722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B6EA33-8625-50FB-D8FE-80390846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2D1-2669-478F-A934-7724D104F9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E1F18D-5B1E-E7F4-75B4-2EA20874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63672-5CDE-5A9B-08BE-EBA8B36C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9E0E-59D3-433A-95F6-F11D19E1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5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9BA373-2778-1CEA-7D82-0F7A42EEC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E4CAC7-A4BE-0DB2-F563-CE04A2F01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EB6E88-8019-5881-0F26-802BC5AE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2D1-2669-478F-A934-7724D104F9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3EC3D-E6D1-8801-F5A5-EDE2530E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5AA74-6C41-0E44-CA32-6FAF102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9E0E-59D3-433A-95F6-F11D19E1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6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E9B03-39C5-F460-CAA8-74C2384F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7E191-F901-CF13-E553-350CBFCFF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8BE1B-2D40-BDF6-DF12-6DDB9E5C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2D1-2669-478F-A934-7724D104F9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90F972-4AE0-8568-DD11-70681EE6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6AAD88-1EC0-ED61-47E1-BD931C40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9E0E-59D3-433A-95F6-F11D19E1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0B7FF-002F-CF85-5272-DB0A29F3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05D636-F1D1-50D4-9B6D-59042C5AD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3385E8-8A59-BC13-5FEF-E4E21CDA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2D1-2669-478F-A934-7724D104F9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FB09E-77E7-34FA-0A62-286D0B72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FBE77-528B-BB27-3AC9-9009EE7E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9E0E-59D3-433A-95F6-F11D19E1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0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69FC8-4AF2-A8C3-AEDC-90868A56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803A61-02EF-50FE-8303-26208F55E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5A17B7-05DC-80DC-CB9F-3379593D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148E63-6790-F37C-6299-013EECA7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2D1-2669-478F-A934-7724D104F9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5AA88-1590-A8AF-F794-F0A479B6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64E33D-DFFA-C066-2F0D-113EBD46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9E0E-59D3-433A-95F6-F11D19E1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9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E57CF-C5E0-B552-3750-C25A1B26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14F1AE-AEFF-3A17-2B5B-23AA11BB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D50335-CF62-937C-DCE8-8E2BC2F1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5E26BB-58CE-C0FB-A231-505574A9A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13BC49-3552-31F7-D65E-356843316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5A36F4-B6EF-56BE-640B-923D2E54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2D1-2669-478F-A934-7724D104F9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B55E6F-6611-B02B-408D-D433E491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7E3362-8F44-A901-3053-AB280367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9E0E-59D3-433A-95F6-F11D19E1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4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41F73-BCA1-620E-741B-D9C4832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953825-9DB0-4002-3D10-F0221D9D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2D1-2669-478F-A934-7724D104F9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39F1B3-891C-81C1-8AD2-1EFDA24C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FD4E49-90E3-7DD8-16CA-6906E799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9E0E-59D3-433A-95F6-F11D19E1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2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F01A5F-9BC9-5784-249D-1908A99A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2D1-2669-478F-A934-7724D104F9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C34827-108B-B207-FC91-252917F9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951443-8149-76DB-7445-1BDBD206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9E0E-59D3-433A-95F6-F11D19E1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1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DE072-4CCD-69EF-10DA-A74C25D7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9AEA9-E48B-40FD-B312-1ED0D8214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78C981-0FF7-6906-9A76-75B7B1C05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9338D-74F2-9C79-1A30-9B492D15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2D1-2669-478F-A934-7724D104F9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3B7D18-ADC3-11D3-CD08-DD6DA7F8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FD49C8-4F89-2B33-D255-D374B063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9E0E-59D3-433A-95F6-F11D19E1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6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FF352-9FA3-D947-91BA-6AC6B49A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4588D-7782-4589-1C3F-AD5DBA7E8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2556AD-AB69-BA66-D2AB-4E4B38292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E92415-0BE8-A566-C53B-6EDF7ED2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2D1-2669-478F-A934-7724D104F9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6B0891-77C4-79C8-3693-FC62C883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699CD4-2FB9-10CF-2368-BE4A78A7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9E0E-59D3-433A-95F6-F11D19E1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7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90ECC-AFA6-B24B-53FA-33A41913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DAB81C-DC8D-8D9D-5273-911448D9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B9C081-5AFD-49B5-82E8-5A3C498AD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02D1-2669-478F-A934-7724D104F9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9477F-C84E-5DA8-CFAC-3E6013FE2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E4872F-EC47-003B-4D32-2240E5A77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9E0E-59D3-433A-95F6-F11D19E15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3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3F28538-5E69-3CC2-1A2E-80BD30885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3" y="353776"/>
            <a:ext cx="2800125" cy="19455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247840-A021-9687-9421-EE4C4773CFA4}"/>
              </a:ext>
            </a:extLst>
          </p:cNvPr>
          <p:cNvSpPr txBox="1"/>
          <p:nvPr/>
        </p:nvSpPr>
        <p:spPr>
          <a:xfrm>
            <a:off x="9093200" y="6146800"/>
            <a:ext cx="267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Алексей Кислов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726855-025C-4F2C-85F9-428DB8E13541}"/>
              </a:ext>
            </a:extLst>
          </p:cNvPr>
          <p:cNvSpPr txBox="1"/>
          <p:nvPr/>
        </p:nvSpPr>
        <p:spPr>
          <a:xfrm>
            <a:off x="1531395" y="2860646"/>
            <a:ext cx="9280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Обзор новых ERP-проектов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75083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68E532D-FE6C-ACB2-F1C8-11313DB9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330883"/>
            <a:ext cx="9530616" cy="2963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F38CED-8AC9-82A5-BCDA-DC68685C4D80}"/>
              </a:ext>
            </a:extLst>
          </p:cNvPr>
          <p:cNvSpPr txBox="1"/>
          <p:nvPr/>
        </p:nvSpPr>
        <p:spPr>
          <a:xfrm>
            <a:off x="1824728" y="4779823"/>
            <a:ext cx="9664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Научно-производственная фирма «Пакер» образована в 1992 году и на сегодняшний день является динамично развивающейся машиностроительной компанией — лидером на рынке </a:t>
            </a:r>
            <a:r>
              <a:rPr lang="ru-RU" b="1" dirty="0" err="1"/>
              <a:t>Пакерно</a:t>
            </a:r>
            <a:r>
              <a:rPr lang="ru-RU" b="1" dirty="0"/>
              <a:t>-якорного оборудования России и стран СНГ. Компания занимается разработкой, производством, поставкой и сервисным обслуживанием внутрискважинного подземного оборудования практически для всех предприятий нефтегазового комплекса России и ближнего зарубежья.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9BDF4-F3F6-2312-99F0-4047A6D4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460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78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4852906E-075E-CFEA-1E6B-8B55B9329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330883"/>
            <a:ext cx="9313678" cy="3529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DD3BD-8468-840B-94FA-F1BD10342F93}"/>
              </a:ext>
            </a:extLst>
          </p:cNvPr>
          <p:cNvSpPr txBox="1"/>
          <p:nvPr/>
        </p:nvSpPr>
        <p:spPr>
          <a:xfrm>
            <a:off x="1100034" y="5527117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Компания «</a:t>
            </a:r>
            <a:r>
              <a:rPr lang="ru-RU" b="1" dirty="0" err="1">
                <a:solidFill>
                  <a:schemeClr val="bg1"/>
                </a:solidFill>
              </a:rPr>
              <a:t>Элком-Электро</a:t>
            </a:r>
            <a:r>
              <a:rPr lang="ru-RU" b="1" dirty="0">
                <a:solidFill>
                  <a:schemeClr val="bg1"/>
                </a:solidFill>
              </a:rPr>
              <a:t>» начала свою деятельность в 1992 году и сейчас является одним из ведущих дистрибьюторов на российском рынке кабельной и электротехнической продукции.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268CC-27CF-CF9B-0B72-2BC5942C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1265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3C21AC0F-79C2-07F0-E358-3F90867B7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044575"/>
            <a:ext cx="9316530" cy="3857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B6BB49-8AFF-B528-A523-13F88924A363}"/>
              </a:ext>
            </a:extLst>
          </p:cNvPr>
          <p:cNvSpPr txBox="1"/>
          <p:nvPr/>
        </p:nvSpPr>
        <p:spPr>
          <a:xfrm>
            <a:off x="2572441" y="5468718"/>
            <a:ext cx="8082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НПЦ «Пружина» - одно из системообразующих предприятий Удмуртии, крупнейший производитель сверхпрочных пружин для подвижного состава, локомотивов, электропоездов, рельсового и автотранспорта. 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3813B-8AA3-43B2-996D-6E4917DA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762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55805ED-F079-458E-F0C4-EFCDF5FB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068667"/>
            <a:ext cx="9492343" cy="3841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43010F-D10E-68B4-F963-6B6361E2F2BD}"/>
              </a:ext>
            </a:extLst>
          </p:cNvPr>
          <p:cNvSpPr txBox="1"/>
          <p:nvPr/>
        </p:nvSpPr>
        <p:spPr>
          <a:xfrm>
            <a:off x="2235200" y="5215769"/>
            <a:ext cx="9492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«Коломенский завод порошковой металлургии» основано в 2002 году. Детали, которые здесь производятся, используются в отечественных моторах для легкового и грузового транспорта, двигателях локомотивов и морских судов, запорных устройствах и сантехническом оборудовании,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лифто</a:t>
            </a:r>
            <a:r>
              <a:rPr lang="ru-RU" b="1" i="0" dirty="0">
                <a:solidFill>
                  <a:srgbClr val="000000"/>
                </a:solidFill>
                <a:effectLst/>
              </a:rPr>
              <a:t>-,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вагоно</a:t>
            </a:r>
            <a:r>
              <a:rPr lang="ru-RU" b="1" i="0" dirty="0">
                <a:solidFill>
                  <a:srgbClr val="000000"/>
                </a:solidFill>
                <a:effectLst/>
              </a:rPr>
              <a:t>- и машиностроении, тормозных системах локомотивов и вагонов и других отраслях.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D6566-E601-029E-18D9-83F41C293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579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F13E46CE-46A6-DA77-75B4-55E7C9CA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674966"/>
            <a:ext cx="7442200" cy="4162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17AFA3-0ED0-A92C-D480-04D08F2502C3}"/>
              </a:ext>
            </a:extLst>
          </p:cNvPr>
          <p:cNvSpPr txBox="1"/>
          <p:nvPr/>
        </p:nvSpPr>
        <p:spPr>
          <a:xfrm>
            <a:off x="806245" y="5380672"/>
            <a:ext cx="11385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Компания "Мурман Фиш" осуществляет производственную деятельность с 2005 года. Основные потребители — российские федеральные сети (О’кей, Лента, Магнит, Вкус вилл), региональные локальные сети, а также крупные оптовые компании. Ассортимент: замороженные рыбные полуфабрикаты; готовая рыбная продукция; рыбные котлеты; рыбные пельмени; разные виды рыб: треска, палтус, окунь, путассу, зубатка, камбала-ерш, сельдь…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E63D1-D588-CDBF-FE17-F3247DE8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79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886C809-B33B-75B3-E9D8-3B8908E17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89" y="990322"/>
            <a:ext cx="9517012" cy="3702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179F28-0847-F624-1D9C-A1EA8115C17F}"/>
              </a:ext>
            </a:extLst>
          </p:cNvPr>
          <p:cNvSpPr txBox="1"/>
          <p:nvPr/>
        </p:nvSpPr>
        <p:spPr>
          <a:xfrm>
            <a:off x="2700388" y="5155763"/>
            <a:ext cx="7853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Агрофирма «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Дороничи</a:t>
            </a:r>
            <a:r>
              <a:rPr lang="ru-RU" b="1" i="0" dirty="0">
                <a:solidFill>
                  <a:srgbClr val="000000"/>
                </a:solidFill>
                <a:effectLst/>
              </a:rPr>
              <a:t>» была основана в 1963 году в Кировской области как пригородный совхоз. В 2003 году после смены руководства компания начала развиваться как агрохолдинг. Сейчас это крупнейшее агропромышленное объединение региона (70% рынка). 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2D03A-4A1F-DBC6-A059-7ADA604C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984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2DA879A-710E-5462-900D-578A447C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814513"/>
            <a:ext cx="11518900" cy="43465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2123CA7-59E1-B914-85DE-4B2F17FC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443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A51B9D3-826F-02FE-1D79-2D5706522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37" y="670555"/>
            <a:ext cx="9552722" cy="4074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74C082-1EF7-76F6-8FF6-D113869853FC}"/>
              </a:ext>
            </a:extLst>
          </p:cNvPr>
          <p:cNvSpPr txBox="1"/>
          <p:nvPr/>
        </p:nvSpPr>
        <p:spPr>
          <a:xfrm>
            <a:off x="1100034" y="5075870"/>
            <a:ext cx="10191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Якутский Гормолзавод" – одно из старейших пищевых предприятий города Якутска. Компания производит более 40 видов молочной, кисломолочной и сырной продукции под торговыми марками "Молочный дождик" и "Якутянка". </a:t>
            </a:r>
            <a:r>
              <a:rPr lang="en-US" b="1" dirty="0"/>
              <a:t> </a:t>
            </a:r>
            <a:r>
              <a:rPr lang="ru-RU" b="1" dirty="0"/>
              <a:t>Главной особенностью проекта внедрения "1С:ERP" с "1С:Молокозавод. Модуль для 1С:ERP и 1С:КА" на "Якутском Гормолзаводе" была его дистанционная реализация — от старта до завершения.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A15C7-D1C6-4B49-BDD5-936FC831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7219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386FAB8-1122-E2B4-3115-E1B47E30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17" y="827367"/>
            <a:ext cx="9291483" cy="3818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6108DA-A1CC-DB69-6279-13BFC880C1FA}"/>
              </a:ext>
            </a:extLst>
          </p:cNvPr>
          <p:cNvSpPr txBox="1"/>
          <p:nvPr/>
        </p:nvSpPr>
        <p:spPr>
          <a:xfrm>
            <a:off x="1592417" y="5056821"/>
            <a:ext cx="10104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АО «Татспиртпром» — крупнейшая алкогольная компания России, входящая в ТОП-3 общенационального рейтинга производителей водочной продукции. Производственные площадки филиалов выпускают водки,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ликероводочные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изделия, коньяки, виски, аперитивы, бальзам, пиво, а также спирт класса «Альфа». Продукция компании представлена во всех регионах Российской Федерации</a:t>
            </a:r>
            <a:r>
              <a:rPr lang="ru-RU" b="1" dirty="0">
                <a:solidFill>
                  <a:srgbClr val="000000"/>
                </a:solidFill>
              </a:rPr>
              <a:t>.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1B351-020E-FF8E-066F-9CA8EBAA8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965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BB9F7391-770C-30A4-EDC4-FB8EB04A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46" y="1330883"/>
            <a:ext cx="9375878" cy="3281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A33A0-2669-CB84-50DC-8A50ED770715}"/>
              </a:ext>
            </a:extLst>
          </p:cNvPr>
          <p:cNvSpPr txBox="1"/>
          <p:nvPr/>
        </p:nvSpPr>
        <p:spPr>
          <a:xfrm>
            <a:off x="2364659" y="5092520"/>
            <a:ext cx="9053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Бутурлиновский ЛВЗ - одно из старейших в отрасли действующих предприятий России, выпускает более 60 наименований продукции. Объёмы производства составляют около 1 млн декалитров алкогольных изделий в год. Их готовят по классическим технологиям в сочетании с новыми, уникальными рецептурам.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20B4D-00C4-EC02-9513-3C2FB8066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642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8AF8363-ADD2-41D4-B7DF-41B574E5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827367"/>
            <a:ext cx="9486900" cy="44988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1CE56-5CF6-E57E-210F-8DEC8E11423F}"/>
              </a:ext>
            </a:extLst>
          </p:cNvPr>
          <p:cNvSpPr txBox="1"/>
          <p:nvPr/>
        </p:nvSpPr>
        <p:spPr>
          <a:xfrm>
            <a:off x="1824728" y="5610819"/>
            <a:ext cx="934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"Уральский завод гражданской авиации" – авиапромышленное предприятие, специализируется на разработке, производстве, испытаниях, ремонте и обслуживании авиационной техники, деталей, узлов и агрегатов. 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F775C-EF83-A3FD-6BA5-FFCB303E6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7728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EB4CADAB-E37D-6DB3-5ECF-A94CFE5A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99" y="546100"/>
            <a:ext cx="7859793" cy="4457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DF8117-2D4D-6BCD-1108-D8ED3755578C}"/>
              </a:ext>
            </a:extLst>
          </p:cNvPr>
          <p:cNvSpPr txBox="1"/>
          <p:nvPr/>
        </p:nvSpPr>
        <p:spPr>
          <a:xfrm>
            <a:off x="501650" y="5371920"/>
            <a:ext cx="1139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</a:rPr>
              <a:t>Тульский винокуренный завод - уважая традиции и опыт, делает ставку на передовые технологии, самое современное оборудование и бережное отношение к окружающей среде. Четыре высокоскоростные линии розлива общей производительностью 30 000 бут. в час и одна сувенирная линия производительностью 1 000 бут. в час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E4D79-C5A4-80FD-79D6-C43E4A208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524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36C0B7A-BFC9-1984-B840-B20987EE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45" y="979767"/>
            <a:ext cx="9398262" cy="42145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92707B-D280-201A-943A-567AD0194875}"/>
              </a:ext>
            </a:extLst>
          </p:cNvPr>
          <p:cNvSpPr txBox="1"/>
          <p:nvPr/>
        </p:nvSpPr>
        <p:spPr>
          <a:xfrm>
            <a:off x="1824728" y="5603321"/>
            <a:ext cx="9008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Пожалуй, сегодня в Казахстане трудно встретить человека, который бы не был знаком с продукцией завода «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Libella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Bottlers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Almaty</a:t>
            </a:r>
            <a:r>
              <a:rPr lang="ru-RU" b="1" i="0" dirty="0">
                <a:solidFill>
                  <a:srgbClr val="000000"/>
                </a:solidFill>
                <a:effectLst/>
              </a:rPr>
              <a:t>»: торговые марки «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Libella</a:t>
            </a:r>
            <a:r>
              <a:rPr lang="ru-RU" b="1" i="0" dirty="0">
                <a:solidFill>
                  <a:srgbClr val="000000"/>
                </a:solidFill>
                <a:effectLst/>
              </a:rPr>
              <a:t>», «Натура», «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Veroni</a:t>
            </a:r>
            <a:r>
              <a:rPr lang="ru-RU" b="1" i="0" dirty="0">
                <a:solidFill>
                  <a:srgbClr val="000000"/>
                </a:solidFill>
                <a:effectLst/>
              </a:rPr>
              <a:t>», «Extreme Кола». 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245C9-0A36-7122-785E-B538D2CC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22722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FB6E5DD-DC47-1615-8C5C-FAD76636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99466"/>
            <a:ext cx="9431441" cy="38757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8D0F31-8174-F42B-6939-16DF12C1504D}"/>
              </a:ext>
            </a:extLst>
          </p:cNvPr>
          <p:cNvSpPr txBox="1"/>
          <p:nvPr/>
        </p:nvSpPr>
        <p:spPr>
          <a:xfrm>
            <a:off x="1386115" y="5056821"/>
            <a:ext cx="9614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err="1">
                <a:solidFill>
                  <a:srgbClr val="000000"/>
                </a:solidFill>
                <a:effectLst/>
              </a:rPr>
              <a:t>Zentiva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— международная компания, которая специализируется на разработке, изготовлении, маркетинге и продаже фармацевтической продукции. В России «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Зентива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фарма</a:t>
            </a:r>
            <a:r>
              <a:rPr lang="ru-RU" b="1" i="0" dirty="0">
                <a:solidFill>
                  <a:srgbClr val="000000"/>
                </a:solidFill>
                <a:effectLst/>
              </a:rPr>
              <a:t>» занимается поставками лекарственных и косметических товаров. Компания пользовалась системой SAP, и после ухода вендора из страны столкнулась с риском отключения от программного обеспечения. 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6FFE1-ABED-7417-55A0-F8404691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991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9A4030D2-E251-2D5D-8699-4886A9D7C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827366"/>
            <a:ext cx="9135901" cy="38970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43EFB7-2A08-62A0-82DF-73A96AF44142}"/>
              </a:ext>
            </a:extLst>
          </p:cNvPr>
          <p:cNvSpPr txBox="1"/>
          <p:nvPr/>
        </p:nvSpPr>
        <p:spPr>
          <a:xfrm>
            <a:off x="1816996" y="5159196"/>
            <a:ext cx="960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</a:rPr>
              <a:t>ГК «</a:t>
            </a:r>
            <a:r>
              <a:rPr lang="ru-RU" b="1" i="0" dirty="0" err="1">
                <a:solidFill>
                  <a:schemeClr val="bg1"/>
                </a:solidFill>
                <a:effectLst/>
              </a:rPr>
              <a:t>Промомед</a:t>
            </a:r>
            <a:r>
              <a:rPr lang="ru-RU" b="1" i="0" dirty="0">
                <a:solidFill>
                  <a:schemeClr val="bg1"/>
                </a:solidFill>
                <a:effectLst/>
              </a:rPr>
              <a:t>» — один из лидеров российской фармацевтической отрасли, активный участник системы обеспечения национальной лекарственной безопасности страны. Компания специализируется на разработке, производстве и продвижении лекарственных препаратов, применяемых в таких областях медицины, как борьба с инфекциями.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24BC6-C25B-BC9C-3A71-2E44FB68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6506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92D7305C-5834-1AF7-D3B2-28EFE91F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628651"/>
            <a:ext cx="8089900" cy="44810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F1FFE5-F37F-02DC-11DE-36D7147E913F}"/>
              </a:ext>
            </a:extLst>
          </p:cNvPr>
          <p:cNvSpPr txBox="1"/>
          <p:nvPr/>
        </p:nvSpPr>
        <p:spPr>
          <a:xfrm>
            <a:off x="1644445" y="5333820"/>
            <a:ext cx="10064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</a:rPr>
              <a:t>«КНГК-ИНПЗ» (</a:t>
            </a:r>
            <a:r>
              <a:rPr lang="ru-RU" b="1" i="0" dirty="0" err="1">
                <a:solidFill>
                  <a:schemeClr val="bg1"/>
                </a:solidFill>
                <a:effectLst/>
              </a:rPr>
              <a:t>Ильский</a:t>
            </a:r>
            <a:r>
              <a:rPr lang="ru-RU" b="1" i="0" dirty="0">
                <a:solidFill>
                  <a:schemeClr val="bg1"/>
                </a:solidFill>
                <a:effectLst/>
              </a:rPr>
              <a:t> НПЗ) – современный производственный комплекс, входящий в число ведущих нефтеперерабатывающих заводов ЮФО. Компания осуществляет деятельность по приему, хранению и переработке углеводородного сырья, а также отгрузку готовой продукции авто- и железнодорожным транспортом.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3A242-2BFE-DFC1-3A4A-C8F940E2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1777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067C7C46-F205-53B1-A8AB-E86725DB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84" y="539982"/>
            <a:ext cx="7726516" cy="4261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B2168-5ED4-DBDA-CF0F-C61366E2C696}"/>
              </a:ext>
            </a:extLst>
          </p:cNvPr>
          <p:cNvSpPr txBox="1"/>
          <p:nvPr/>
        </p:nvSpPr>
        <p:spPr>
          <a:xfrm>
            <a:off x="1694426" y="5193889"/>
            <a:ext cx="968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</a:rPr>
              <a:t>Комбинат «Ураласбест» - крупнейшее и старейшее в мире горно-обогатительное предприятие, оснащенное современным оборудованием. Комбинат расположен в 80-ти километрах на северо-восток от столицы Урала – Екатеринбурга и является градообразующим предприятием Асбеста. Работает на базе богатейшего </a:t>
            </a:r>
            <a:r>
              <a:rPr lang="ru-RU" b="1" i="0" dirty="0" err="1">
                <a:solidFill>
                  <a:schemeClr val="bg1"/>
                </a:solidFill>
                <a:effectLst/>
              </a:rPr>
              <a:t>Баженовского</a:t>
            </a:r>
            <a:r>
              <a:rPr lang="ru-RU" b="1" i="0" dirty="0">
                <a:solidFill>
                  <a:schemeClr val="bg1"/>
                </a:solidFill>
                <a:effectLst/>
              </a:rPr>
              <a:t> месторождения.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20E02-87FD-8E7F-DF46-70EA25907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3579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F9C5BF3C-9B65-0F60-4F30-25297D17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60" y="603251"/>
            <a:ext cx="8104240" cy="4052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5BE020-7B24-CC7C-11BF-B9A2A8D393BA}"/>
              </a:ext>
            </a:extLst>
          </p:cNvPr>
          <p:cNvSpPr txBox="1"/>
          <p:nvPr/>
        </p:nvSpPr>
        <p:spPr>
          <a:xfrm>
            <a:off x="958645" y="5056821"/>
            <a:ext cx="11002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Пилотный проект по интеграции отечественной ИТ-системы позволит увеличить эффективность использования оборудования и провести цифровую оптимизацию предприятия.</a:t>
            </a:r>
            <a:br>
              <a:rPr lang="ru-RU" b="1" dirty="0"/>
            </a:br>
            <a:r>
              <a:rPr lang="ru-RU" b="1" i="0" dirty="0">
                <a:solidFill>
                  <a:srgbClr val="000000"/>
                </a:solidFill>
                <a:effectLst/>
              </a:rPr>
              <a:t>На базе ГК «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Москабельмет</a:t>
            </a:r>
            <a:r>
              <a:rPr lang="ru-RU" b="1" i="0" dirty="0">
                <a:solidFill>
                  <a:srgbClr val="000000"/>
                </a:solidFill>
                <a:effectLst/>
              </a:rPr>
              <a:t>» -пилотный проект по интеграции в его производство отечественной ИТ-системы, которая позволит увеличить эффективность использования оборудования и провести цифровую оптимизацию предприятия. 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62580-E35E-750E-6F79-5662DAF6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0326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9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EF988F5C-9D20-925F-418F-F4B7C5266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51" y="1189672"/>
            <a:ext cx="9310678" cy="3353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905FAE-8ADC-7534-0B37-8E3811A6FCC0}"/>
              </a:ext>
            </a:extLst>
          </p:cNvPr>
          <p:cNvSpPr txBox="1"/>
          <p:nvPr/>
        </p:nvSpPr>
        <p:spPr>
          <a:xfrm>
            <a:off x="2298351" y="5068163"/>
            <a:ext cx="8884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</a:rPr>
              <a:t>ПАО «ЯТЭК» — основное и старейшее газодобывающее предприятие Республики Саха (Якутия). Входит в состав системообразующих предприятий Якутии и Российской Федерации в сфере топливно-энергетического комплекса. Единственное предприятие, снабжающее газом центральные районы Якутии и г. Якутск.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BD6B1-4EA6-D708-B0EA-76161D84B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4699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A19780E1-16DB-F15D-480E-49FA5F4C5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30" y="997002"/>
            <a:ext cx="9439383" cy="34733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B273AB-C394-19EA-99F9-7636F5EF739D}"/>
              </a:ext>
            </a:extLst>
          </p:cNvPr>
          <p:cNvSpPr txBox="1"/>
          <p:nvPr/>
        </p:nvSpPr>
        <p:spPr>
          <a:xfrm>
            <a:off x="1679267" y="4896873"/>
            <a:ext cx="9788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В 2019 году ПАО «Татнефть» им. В.Д.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Шашина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приступила к реализации проекта по переводу текущей функциональности бухгалтерского и налогового учета с зарубежной системы на отечественную 1С:ERP. Учитывая положительный опыт и значимые результаты, продолжились работы по тиражированию проекта в структурных подразделениях и в ряде подконтрольных организаций Группы «Татнефть».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41C49-3FF1-781C-2B3E-A9A57C1E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3105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AEB521A-F2AC-6FC5-925E-C411B4FC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23" y="1330883"/>
            <a:ext cx="9527458" cy="291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F66F9-1CC3-46BC-6AD8-818282CAB179}"/>
              </a:ext>
            </a:extLst>
          </p:cNvPr>
          <p:cNvSpPr txBox="1"/>
          <p:nvPr/>
        </p:nvSpPr>
        <p:spPr>
          <a:xfrm>
            <a:off x="1100034" y="4926355"/>
            <a:ext cx="10619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"</a:t>
            </a:r>
            <a:r>
              <a:rPr lang="ru-RU" b="1" dirty="0" err="1"/>
              <a:t>Хоупак</a:t>
            </a:r>
            <a:r>
              <a:rPr lang="ru-RU" b="1" dirty="0"/>
              <a:t>" – предприятие с 50-летней историей, прошло путь от завода по производству ламинированной бумаги до выпуска современных упаковочных материалов на основе плёнки, бумаги, алюминиевой фольги, полиэтилена. На производстве многие процессы велись в ручном режиме: расчет потребности в материалах для производства, плановая калькуляция, график производства и выпуска продукции, маршрутные листы, накладные на выпуск готовой продукции.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71730-6E8C-26A5-6C9B-6A7BD6FA1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8857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0C791B4-DEEA-D837-608F-8518D5D71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22" y="1157567"/>
            <a:ext cx="9667237" cy="3662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B361B3-5121-167E-422B-0694E99EAE65}"/>
              </a:ext>
            </a:extLst>
          </p:cNvPr>
          <p:cNvSpPr txBox="1"/>
          <p:nvPr/>
        </p:nvSpPr>
        <p:spPr>
          <a:xfrm>
            <a:off x="1916061" y="5145721"/>
            <a:ext cx="9667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Акционерное общество "514 АВИАЦИОННЫЙ РЕМОНТНЫЙ ЗАВОД" - крупное предприятие по ремонту и модернизации самолетов. Основные задачи, которые должны были быть решены в рамках данного проекта: повысить прозрачность и достоверность учета за счет ввода данных в единую систему всеми ответственными службами предприятия, получить механизмы обоснования себестоимости выполняемых контрактов.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4D240-8B93-8AC9-C267-FAB9D22B9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0363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D6381104-78BC-7219-1147-8D6711ACB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86" y="611467"/>
            <a:ext cx="9027263" cy="43796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04FD58-2D0B-D433-D3DE-D47B9DD8BF3C}"/>
              </a:ext>
            </a:extLst>
          </p:cNvPr>
          <p:cNvSpPr txBox="1"/>
          <p:nvPr/>
        </p:nvSpPr>
        <p:spPr>
          <a:xfrm>
            <a:off x="1467758" y="5333820"/>
            <a:ext cx="10453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"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Kagazy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Recycling</a:t>
            </a:r>
            <a:r>
              <a:rPr lang="ru-RU" b="1" i="0" dirty="0">
                <a:solidFill>
                  <a:srgbClr val="000000"/>
                </a:solidFill>
                <a:effectLst/>
              </a:rPr>
              <a:t>" на сегодняшний день является крупнейшим производителем тарного картона,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гофроупаковки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и бумаги в Казахстане и Центральной Азии. Уникальность бумажного производства заключается в том, что в качестве сырья компания использует только переработанную макулатуру. Представляя собой вертикально интегрированный бизнес с полным циклом производства. 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E4959-4B50-B2F6-B900-B5AB05B0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0697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21FD027-EF0D-0EB4-4737-128FBACB5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99" y="1005167"/>
            <a:ext cx="9046583" cy="3858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9CF8AE-82CA-D1BE-3376-1C8E5D4C8216}"/>
              </a:ext>
            </a:extLst>
          </p:cNvPr>
          <p:cNvSpPr txBox="1"/>
          <p:nvPr/>
        </p:nvSpPr>
        <p:spPr>
          <a:xfrm>
            <a:off x="1824728" y="5391168"/>
            <a:ext cx="9858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АО «Самарская кабельная компания» (АО СКК) продолжает традиции знаменитого Куйбышевского завода кабелей связи, основанного в 1952 году. Планирование загрузки оборудования и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диспетчирование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производственных операций выполнялось в MS Excel.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676A5-90CD-1829-B81F-6E7221DD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1088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AC752494-B76A-57B9-A20C-F47778152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941667"/>
            <a:ext cx="9232490" cy="3952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510CFD-69D0-9D8C-50DA-C18A0A13AA9A}"/>
              </a:ext>
            </a:extLst>
          </p:cNvPr>
          <p:cNvSpPr txBox="1"/>
          <p:nvPr/>
        </p:nvSpPr>
        <p:spPr>
          <a:xfrm>
            <a:off x="2311400" y="5316168"/>
            <a:ext cx="8922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Гардарика – российский производитель литой алюминиевой посуды, исполненной в русских традициях. ООО «Юго-Западная Торговая Компания» открыла свое производство посуды с антипригарным покрытием в 2016 году. Ранее в ООО «ЮЗТК» весь производственный учет вели в системе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Infor</a:t>
            </a:r>
            <a:r>
              <a:rPr lang="ru-RU" b="1" i="0" dirty="0">
                <a:solidFill>
                  <a:srgbClr val="000000"/>
                </a:solidFill>
                <a:effectLst/>
              </a:rPr>
              <a:t>.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11168-9C90-B2E2-697B-74DB94EFF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2041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5409AD0E-AB78-0F06-19A4-C8E2784B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37" y="488951"/>
            <a:ext cx="8288348" cy="4933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C465EC-D4E4-F970-359F-6591F8323379}"/>
              </a:ext>
            </a:extLst>
          </p:cNvPr>
          <p:cNvSpPr txBox="1"/>
          <p:nvPr/>
        </p:nvSpPr>
        <p:spPr>
          <a:xfrm>
            <a:off x="1951825" y="5737819"/>
            <a:ext cx="9648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Компания ООО «ТДЛ Текстиль» на данный момент является ведущим российским производителем натуральных тканей, домашнего текстиля и медицинских изделий, изготавливает 71,5 млн. погонных метров хлопчатобумажных тканей в год.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46259-87DD-3FD7-DBF2-484369E1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7046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E6E8B925-BBFA-1E15-3462-0B3FD206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59" y="1157567"/>
            <a:ext cx="9451661" cy="3795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5ECEED-AD68-48B8-8205-0461B5AC2A90}"/>
              </a:ext>
            </a:extLst>
          </p:cNvPr>
          <p:cNvSpPr txBox="1"/>
          <p:nvPr/>
        </p:nvSpPr>
        <p:spPr>
          <a:xfrm>
            <a:off x="1824728" y="5430468"/>
            <a:ext cx="10205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Обувная фабрика «ДОФ» работает на рынке производства обуви уже более 25 лет. Разработаны универсальные автоматизированные рабочие места в системе для кладовщика и мастера, которые позволяют в «два клика» отразить выпуск готовой продукции, принять и передать полуфабрикаты…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14879-9610-A700-249D-E3FD5F865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2850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DEBE2CF5-160E-B103-52EE-CA521275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58" y="827367"/>
            <a:ext cx="8229600" cy="3523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2A90A6-FCE9-0622-0DAC-93FF707155D9}"/>
              </a:ext>
            </a:extLst>
          </p:cNvPr>
          <p:cNvSpPr txBox="1"/>
          <p:nvPr/>
        </p:nvSpPr>
        <p:spPr>
          <a:xfrm>
            <a:off x="667979" y="4904421"/>
            <a:ext cx="11160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 1992 года компания предлагает функциональные световые решения для архитектурного, городского и интерьерного освещения. Сегодня «САРОС» – это международный многопрофильный производственно-торговый холдинг. Выбор был связан в первую очередь с функциональными возможностями программного продукта. Требовалась автоматизация: производство, планово-диспетчерский отдел, отдел материально технического снабжения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74033-EFFD-71A1-4232-E6BB2374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9619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838CB948-9EF0-B630-DEC3-561FB17A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99" y="974154"/>
            <a:ext cx="9348633" cy="37248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E4ED5D-6EDE-DC9C-E087-121456E96A4A}"/>
              </a:ext>
            </a:extLst>
          </p:cNvPr>
          <p:cNvSpPr txBox="1"/>
          <p:nvPr/>
        </p:nvSpPr>
        <p:spPr>
          <a:xfrm>
            <a:off x="1349375" y="5145182"/>
            <a:ext cx="10306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«ГАММА» – группа компаний, основной вид деятельности которых – разработка, производство и продажа товаров для детского творчества, хобби, профессиональных художников на российский и зарубежный рынки. Ассортимент продукции составляет более 1500 позиций. В секторе товаров для детского творчества и профессиональных художников на российском канцелярском рынке компания «ГАММА» контролирует до 40% всего объема рынка.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2DB90-7D8B-0D50-8AEA-06D3CBC2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3769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7C0973ED-19CB-B2DF-44D2-DA92A9D3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55" y="438151"/>
            <a:ext cx="6963645" cy="4243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19E511-6E72-F256-4B49-F50D6AAEE204}"/>
              </a:ext>
            </a:extLst>
          </p:cNvPr>
          <p:cNvSpPr txBox="1"/>
          <p:nvPr/>
        </p:nvSpPr>
        <p:spPr>
          <a:xfrm>
            <a:off x="1519134" y="4951274"/>
            <a:ext cx="10209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</a:rPr>
              <a:t>«Линар» было образовано в мае 2002 года в городе Невинномысске Ставропольского края как предприятие по производству жестяных трехсоставных аэрозольных баллонов. С 2012 года компания является членом международного холдинга MASSILLY GROUP (Франция), входящего в тройку крупнейших европейских производителей металлической упаковки для пищевой и аэрозольной продукции, а также укупорочных крышек «</a:t>
            </a:r>
            <a:r>
              <a:rPr lang="ru-RU" b="1" i="0" dirty="0" err="1">
                <a:solidFill>
                  <a:schemeClr val="bg1"/>
                </a:solidFill>
                <a:effectLst/>
              </a:rPr>
              <a:t>twist-off</a:t>
            </a:r>
            <a:r>
              <a:rPr lang="ru-RU" b="1" i="0" dirty="0">
                <a:solidFill>
                  <a:schemeClr val="bg1"/>
                </a:solidFill>
                <a:effectLst/>
              </a:rPr>
              <a:t>» и «</a:t>
            </a:r>
            <a:r>
              <a:rPr lang="ru-RU" b="1" i="0" dirty="0" err="1">
                <a:solidFill>
                  <a:schemeClr val="bg1"/>
                </a:solidFill>
                <a:effectLst/>
              </a:rPr>
              <a:t>easy</a:t>
            </a:r>
            <a:r>
              <a:rPr lang="ru-RU" b="1" i="0" dirty="0">
                <a:solidFill>
                  <a:schemeClr val="bg1"/>
                </a:solidFill>
                <a:effectLst/>
              </a:rPr>
              <a:t> </a:t>
            </a:r>
            <a:r>
              <a:rPr lang="ru-RU" b="1" i="0" dirty="0" err="1">
                <a:solidFill>
                  <a:schemeClr val="bg1"/>
                </a:solidFill>
                <a:effectLst/>
              </a:rPr>
              <a:t>open</a:t>
            </a:r>
            <a:r>
              <a:rPr lang="ru-RU" b="1" i="0" dirty="0">
                <a:solidFill>
                  <a:schemeClr val="bg1"/>
                </a:solidFill>
                <a:effectLst/>
              </a:rPr>
              <a:t>» с годовым объемом производства 3 млрд. штук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E3E0A-3334-1D35-CFE6-538E2B6AC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1078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902DD40-A3E1-5743-6A77-CF1F38F6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1" y="679450"/>
            <a:ext cx="4196659" cy="2915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0CF182-17F7-3D92-6828-0A9EBD2F1CA6}"/>
              </a:ext>
            </a:extLst>
          </p:cNvPr>
          <p:cNvSpPr txBox="1"/>
          <p:nvPr/>
        </p:nvSpPr>
        <p:spPr>
          <a:xfrm>
            <a:off x="6451600" y="5486400"/>
            <a:ext cx="487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Спасибо за внимание ! </a:t>
            </a:r>
          </a:p>
        </p:txBody>
      </p:sp>
    </p:spTree>
    <p:extLst>
      <p:ext uri="{BB962C8B-B14F-4D97-AF65-F5344CB8AC3E}">
        <p14:creationId xmlns:p14="http://schemas.microsoft.com/office/powerpoint/2010/main" val="140114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9738D799-BCA7-F7A9-CFB1-839EE55C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501471"/>
            <a:ext cx="7150099" cy="4368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8C8EC9-F151-72DD-C846-0A831A98FC5C}"/>
              </a:ext>
            </a:extLst>
          </p:cNvPr>
          <p:cNvSpPr txBox="1"/>
          <p:nvPr/>
        </p:nvSpPr>
        <p:spPr>
          <a:xfrm>
            <a:off x="800101" y="5156200"/>
            <a:ext cx="1109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  <a:latin typeface="-apple-system"/>
              </a:rPr>
              <a:t>АО «Барнаульский вагоноремонтный завод» (Барнаульский ВРЗ, БВРЗ) - одно из крупнейших промышленных предприятий Алтайского края и старейших в отрасли тяжелого машиностроения РФ, основанное в 1917 году как железнодорожная мастерская. Сегодня завод специализируется на изготовлении и ремонте железнодорожного грузового подвижного состава и запасных частей.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7083D-23E9-F9DC-B6DD-16C0D3C6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150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E4029A2B-CD21-CC75-0533-64BB19E0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30" y="684356"/>
            <a:ext cx="6976269" cy="43438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477E97-C0B6-9B2C-C46F-1C09D5E6B259}"/>
              </a:ext>
            </a:extLst>
          </p:cNvPr>
          <p:cNvSpPr txBox="1"/>
          <p:nvPr/>
        </p:nvSpPr>
        <p:spPr>
          <a:xfrm>
            <a:off x="1360832" y="5517014"/>
            <a:ext cx="10139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</a:rPr>
              <a:t>Для космической отрасли МЗ «Арсенал» изготавливает аппараты, предназначенные для радиофизических исследований земной поверхности с целью решения широкого круга народно-хозяйственных задач, а также для исследования физики распространения электромагнитных волн.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E3175-FB38-1323-C6B3-039C6FD8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817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28FFB00E-D94D-63B2-0B9B-9C3F3E3F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99" y="1140382"/>
            <a:ext cx="8878693" cy="3711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CEDA0E-21C7-3F83-EADD-50511B3408F5}"/>
              </a:ext>
            </a:extLst>
          </p:cNvPr>
          <p:cNvSpPr txBox="1"/>
          <p:nvPr/>
        </p:nvSpPr>
        <p:spPr>
          <a:xfrm>
            <a:off x="1333500" y="5333820"/>
            <a:ext cx="1049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"ИРЗ" - группа приборостроительных компаний, реализующая российские и международные проекты в области космоса, железной дороги, топливно-энергетического комплекса. У изделий широкий номенклатурный состав и большой объем отражаемых технологических операций… 6 месяцев от старта работ до запуска в опытно-промышленную эксплуатацию.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1F382-4306-A4C6-3B9C-3D4BB1588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296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F583BF1-94AB-346A-D366-25515F49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6" y="1216583"/>
            <a:ext cx="9195268" cy="339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8F2ED-4796-B678-547F-FA373545BAD4}"/>
              </a:ext>
            </a:extLst>
          </p:cNvPr>
          <p:cNvSpPr txBox="1"/>
          <p:nvPr/>
        </p:nvSpPr>
        <p:spPr>
          <a:xfrm>
            <a:off x="826846" y="5056821"/>
            <a:ext cx="10538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АО «Фазотрон-ВМЗ» - предприятие электронной промышленности России, обладает высококвалифицированными научно-производственными кадрами и современным технологическим оснащением. Для выпуска готовой продукции необходимо выполнять до 30 переделов в 4-х различных по своим процессам производственных цехах. Для выполнения производственных операций используются около 20000 спецификаций и 37000 номенклатурных позиций.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508B3-BC0A-2478-6967-EAE299EEE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090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5D42CA-048D-049C-C4F6-A255ACFD6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35" y="984664"/>
            <a:ext cx="9225840" cy="4158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AB8C80-6E5A-9572-A046-F1679460B144}"/>
              </a:ext>
            </a:extLst>
          </p:cNvPr>
          <p:cNvSpPr txBox="1"/>
          <p:nvPr/>
        </p:nvSpPr>
        <p:spPr>
          <a:xfrm>
            <a:off x="375341" y="5534561"/>
            <a:ext cx="11561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</a:rPr>
              <a:t>«РАДИУС Автоматика» — российское научно-производственное предприятие, которое специализируется на разработке и реализации инноваций в области релейной защиты и автоматизации электросетевых объектов энергохозяйства.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C66E20-AF0E-C60C-8797-B486F6C0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024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B66163F-0642-6BF9-1418-A7F3B4C9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61" y="1330883"/>
            <a:ext cx="9563437" cy="3317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9BA610-323D-68D3-7C02-EA6FBF0F2FC5}"/>
              </a:ext>
            </a:extLst>
          </p:cNvPr>
          <p:cNvSpPr txBox="1"/>
          <p:nvPr/>
        </p:nvSpPr>
        <p:spPr>
          <a:xfrm>
            <a:off x="1824728" y="5092520"/>
            <a:ext cx="981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Федеральное казенное предприятие «Казанский государственный казенный пороховой завод» - многопрофильное предприятие, выпускающее продукцию военного и гражданского назначения: боевые пироксилиновые пороха, заряды, охотничьи и спортивные пороха, нитроцеллюлозу, лаковые коллоксилины, клеи, лакокрасочные материалы.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772F1-7A59-73B5-646B-E0A5F5A7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1" y="323851"/>
            <a:ext cx="1449387" cy="100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2306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1650</Words>
  <Application>Microsoft Office PowerPoint</Application>
  <PresentationFormat>Широкоэкранный</PresentationFormat>
  <Paragraphs>38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-apple-system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Кислов</dc:creator>
  <cp:lastModifiedBy>Кислов Алексей</cp:lastModifiedBy>
  <cp:revision>95</cp:revision>
  <dcterms:created xsi:type="dcterms:W3CDTF">2022-10-01T19:19:17Z</dcterms:created>
  <dcterms:modified xsi:type="dcterms:W3CDTF">2023-01-30T14:32:48Z</dcterms:modified>
</cp:coreProperties>
</file>